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3" r:id="rId16"/>
    <p:sldId id="275" r:id="rId17"/>
    <p:sldId id="276" r:id="rId18"/>
    <p:sldId id="277" r:id="rId19"/>
    <p:sldId id="279" r:id="rId20"/>
    <p:sldId id="280" r:id="rId21"/>
    <p:sldId id="282" r:id="rId22"/>
    <p:sldId id="294" r:id="rId23"/>
    <p:sldId id="283" r:id="rId24"/>
    <p:sldId id="293" r:id="rId25"/>
    <p:sldId id="284" r:id="rId26"/>
    <p:sldId id="285" r:id="rId27"/>
    <p:sldId id="286" r:id="rId28"/>
    <p:sldId id="287" r:id="rId29"/>
    <p:sldId id="288" r:id="rId30"/>
    <p:sldId id="290" r:id="rId31"/>
    <p:sldId id="291" r:id="rId32"/>
    <p:sldId id="292" r:id="rId3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51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95024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045048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69918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www.youtube.com/watch?v=e6N9_RhD10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bq1To_RKE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youtube.com/watch?v=kQu6Yfrr6j0&amp;t=20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Basic Cell Biology: Exploring Prokaryotic and Eukaryotic Cells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87658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Nucleus: Command Center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574280" y="1752481"/>
            <a:ext cx="6342102" cy="1646039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551420" y="1752481"/>
            <a:ext cx="91440" cy="1646039"/>
          </a:xfrm>
          <a:prstGeom prst="roundRect">
            <a:avLst>
              <a:gd name="adj" fmla="val 9471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871817" y="198143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DNA Protection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871817" y="2509718"/>
            <a:ext cx="581560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Double-membrane envelope shields genetic material from potentially damaging cytoplasmic processes.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3604617"/>
            <a:ext cx="6342102" cy="1646039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551420" y="3604617"/>
            <a:ext cx="91440" cy="1646039"/>
          </a:xfrm>
          <a:prstGeom prst="roundRect">
            <a:avLst>
              <a:gd name="adj" fmla="val 9471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871817" y="383357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 Regulation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871817" y="4361855"/>
            <a:ext cx="581560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Controls which genes are expressed when and where, orchestrating cellular activities and responses.</a:t>
            </a:r>
            <a:endParaRPr lang="en-US" sz="1600" dirty="0"/>
          </a:p>
        </p:txBody>
      </p:sp>
      <p:pic>
        <p:nvPicPr>
          <p:cNvPr id="9218" name="Picture 2" descr="Molecular Expressions Cell Biology: The Cell Nucleus">
            <a:extLst>
              <a:ext uri="{FF2B5EF4-FFF2-40B4-BE49-F238E27FC236}">
                <a16:creationId xmlns:a16="http://schemas.microsoft.com/office/drawing/2014/main" id="{54877507-429C-F40D-EBB4-CAF281CEF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08" y="2575500"/>
            <a:ext cx="4720567" cy="349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58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Mitochondria: The Powerhouse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16129"/>
            <a:ext cx="7556421" cy="3354943"/>
          </a:xfrm>
          <a:prstGeom prst="roundRect">
            <a:avLst>
              <a:gd name="adj" fmla="val 28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01410" y="3323749"/>
            <a:ext cx="7541181" cy="1669852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8224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Energy Production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04098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Site of cellular respiration where glucose and oxygen are converted into ATP - the cell's energy currency.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993600"/>
            <a:ext cx="7541181" cy="1669852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801410" y="4993600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28224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Ancient Origin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224" y="571083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suggests mitochondria originated from ancient bacterial cells that formed symbiotic relationships ~1.5 billion years ago.</a:t>
            </a:r>
            <a:endParaRPr lang="en-US" sz="1750" dirty="0"/>
          </a:p>
        </p:txBody>
      </p:sp>
      <p:pic>
        <p:nvPicPr>
          <p:cNvPr id="10242" name="Picture 2" descr="Molecular Expressions Cell Biology: Mitochondria">
            <a:extLst>
              <a:ext uri="{FF2B5EF4-FFF2-40B4-BE49-F238E27FC236}">
                <a16:creationId xmlns:a16="http://schemas.microsoft.com/office/drawing/2014/main" id="{F21CC569-248F-BDE7-1D2B-1F766936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436" y="2432641"/>
            <a:ext cx="3740305" cy="394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20316"/>
            <a:ext cx="13055918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Other Organelles: ER, Golgi, Lysosomes, and More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7241" y="3431738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Rough 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7241" y="3918109"/>
            <a:ext cx="6387346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Studded with ribosomes, this organelle specializes in protein synthesis and proper folding of newly made proteins.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455694" y="3431738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Smooth 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5694" y="3918109"/>
            <a:ext cx="6387465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Smooth-surfaced network responsible for lipid synthesis and detoxification of harmful substances.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87241" y="6403300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Golgi Apparatus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87241" y="6889671"/>
            <a:ext cx="6387346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Cellular post office that modifies, packages, and ships proteins received from the endoplasmic reticulum.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455694" y="6403300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Lysosomes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5694" y="6889671"/>
            <a:ext cx="6387465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Cellular recycling centers containing powerful enzymes that break down waste materials and worn-out organelles.</a:t>
            </a:r>
            <a:endParaRPr lang="en-US" sz="1750" dirty="0"/>
          </a:p>
        </p:txBody>
      </p:sp>
      <p:pic>
        <p:nvPicPr>
          <p:cNvPr id="11266" name="Picture 2" descr="Endoplasmic Reticulum: Rough ER vs. Smooth ER | HowStuffWorks">
            <a:extLst>
              <a:ext uri="{FF2B5EF4-FFF2-40B4-BE49-F238E27FC236}">
                <a16:creationId xmlns:a16="http://schemas.microsoft.com/office/drawing/2014/main" id="{4D7718AE-C2CD-7C3D-0CA5-1478DA3B6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618" y="1661304"/>
            <a:ext cx="3615308" cy="2024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F98599-517A-B5C0-DEE1-84527479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833" y="1200106"/>
            <a:ext cx="3206316" cy="2650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A2075F-4C86-5593-235A-D6EACCC9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217" y="4712168"/>
            <a:ext cx="2197393" cy="2145205"/>
          </a:xfrm>
          <a:prstGeom prst="rect">
            <a:avLst/>
          </a:prstGeom>
        </p:spPr>
      </p:pic>
      <p:pic>
        <p:nvPicPr>
          <p:cNvPr id="11268" name="Picture 4" descr="670+ Lysosome Stock Photos, Pictures &amp; Royalty-Free Images - iStock |  Endoplasmic reticulum, Golgi apparatus, Ribosome">
            <a:extLst>
              <a:ext uri="{FF2B5EF4-FFF2-40B4-BE49-F238E27FC236}">
                <a16:creationId xmlns:a16="http://schemas.microsoft.com/office/drawing/2014/main" id="{62FB56C2-8AC8-4917-6937-8E2844BA1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312" y="4588906"/>
            <a:ext cx="2391727" cy="239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2488"/>
            <a:ext cx="11105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Ribosomes: Protein Factories in All Cells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56579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565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39828" y="2511623"/>
            <a:ext cx="3688675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239828" y="2685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Universal Presence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39828" y="3267075"/>
            <a:ext cx="36886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 in both prokaryotic and eukaryotic cells, highlighting their fundamental importance to life.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55317" y="21565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55317" y="2511623"/>
            <a:ext cx="3688794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155317" y="2685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Protein Assembly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55317" y="3267075"/>
            <a:ext cx="36887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 messenger RNA instructions and assemble amino acids into functional proteins essential for cellular operations.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39828" y="511552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39828" y="5470565"/>
            <a:ext cx="7604284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239828" y="5644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Two Locations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39828" y="622601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Free-floating in cytoplasm or attached to rough ER, depending on protein destination.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067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Cells Are Small and Specialized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Size Constraints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Surface area-to-volume ratio limits cell size for efficient nutrient uptake and waste removal.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425148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3097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Compartmentalization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Organelles allow eukaryotes to overcome size limitations through specialized internal environments.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3300412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3131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Endosymbiotic Theory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Mitochondria and chloroplasts likely originated as independent bacteria that became permanent residents.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Cell Cycle and Cell Division: From Growth to Differentiation</a:t>
            </a:r>
            <a:endParaRPr lang="en-US" sz="44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462"/>
            <a:ext cx="6346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the Cell Cycle?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986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G1 Phase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4343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Cell grows and accumulates materials needed for replication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80986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 Phase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43435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DNA synthesis - chromosomes are precisely duplicated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86977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52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G2 Phase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01146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preparations and protein synthesis for division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86977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52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 Phase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01146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Mitosis - the dramatic division into two identical cells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8563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ordered sequence ensures each new cell receives exactly what it needs to function and thrive. G1, S, and G2 collectively form Interphase, where most cellular growth and preparation occurs.</a:t>
            </a:r>
            <a:endParaRPr lang="en-US" sz="17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5E91B-A74A-FBBB-544C-2255A55B5009}"/>
              </a:ext>
            </a:extLst>
          </p:cNvPr>
          <p:cNvSpPr txBox="1"/>
          <p:nvPr/>
        </p:nvSpPr>
        <p:spPr>
          <a:xfrm>
            <a:off x="3884414" y="769477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7"/>
              </a:rPr>
              <a:t>https://www.youtube.com/watch?v=e6N9_RhD10Q</a:t>
            </a:r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3414" y="538282"/>
            <a:ext cx="7857173" cy="1148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Cell Cycle Checkpoints: Guardians of Genetic Integrity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3414" y="1962983"/>
            <a:ext cx="3836670" cy="2425303"/>
          </a:xfrm>
          <a:prstGeom prst="roundRect">
            <a:avLst>
              <a:gd name="adj" fmla="val 31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34866" y="2154436"/>
            <a:ext cx="229790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G1 Checkpoint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4866" y="2551867"/>
            <a:ext cx="3453765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Scans for DNA damage before allowing replication to begin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34866" y="3250287"/>
            <a:ext cx="3453765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p53 protein acts as "guardian of the genome"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34866" y="3902750"/>
            <a:ext cx="3453765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Halts cycle if damage detected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663916" y="1962983"/>
            <a:ext cx="3836670" cy="2425303"/>
          </a:xfrm>
          <a:prstGeom prst="roundRect">
            <a:avLst>
              <a:gd name="adj" fmla="val 31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4855369" y="2154436"/>
            <a:ext cx="229790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G2 Checkpoint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855369" y="2551867"/>
            <a:ext cx="3453765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Verifies DNA replication was completed successfully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855369" y="3250287"/>
            <a:ext cx="3453765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chromosome integrity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855369" y="3608665"/>
            <a:ext cx="3453765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Confirms cell is ready for mitosis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43414" y="4572119"/>
            <a:ext cx="7857173" cy="1837134"/>
          </a:xfrm>
          <a:prstGeom prst="roundRect">
            <a:avLst>
              <a:gd name="adj" fmla="val 42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834866" y="4763572"/>
            <a:ext cx="229790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 Checkpoint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34866" y="5161002"/>
            <a:ext cx="7474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Confirms all chromosomes are properly attached to spindle fibers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834866" y="5565338"/>
            <a:ext cx="7474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premature separation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34866" y="5923717"/>
            <a:ext cx="7474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equal distribution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43414" y="6616065"/>
            <a:ext cx="7857173" cy="107525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46" y="6890742"/>
            <a:ext cx="229791" cy="183833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240869" y="6845856"/>
            <a:ext cx="7075884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checkpoints fail, cells can become cancerous. Mutations in p53 occur in over 50% of human cancers.</a:t>
            </a:r>
            <a:endParaRPr lang="en-US" sz="1400" dirty="0"/>
          </a:p>
        </p:txBody>
      </p:sp>
      <p:pic>
        <p:nvPicPr>
          <p:cNvPr id="7170" name="Picture 2" descr="cell cycle checkpoint (basic) - YouTube">
            <a:extLst>
              <a:ext uri="{FF2B5EF4-FFF2-40B4-BE49-F238E27FC236}">
                <a16:creationId xmlns:a16="http://schemas.microsoft.com/office/drawing/2014/main" id="{AA0D3557-20C3-2484-DBEC-4548E9AC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777" y="3030499"/>
            <a:ext cx="5194097" cy="292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Precision Timing for Life's Continuity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checkpoint represents millions of years of evolutionary refinement, ensuring genetic information passes faithfully from one generation to the next.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161" y="414933"/>
            <a:ext cx="8497848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Mitosis: Creating Two Identical Daughter Cells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28161" y="2055464"/>
            <a:ext cx="188654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 &amp; Function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28161" y="2442179"/>
            <a:ext cx="660296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growth from single cell to complex organism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28161" y="2736383"/>
            <a:ext cx="660296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Repairs damaged tissues throughout life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28161" y="3030586"/>
            <a:ext cx="660296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asexual reproduction in many species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28161" y="3407776"/>
            <a:ext cx="6602968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precision of mitosis ensures each daughter cell receives an exact copy of the parent's genetic blueprint.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04290" y="4710047"/>
            <a:ext cx="188654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Perfect Copy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04290" y="5096762"/>
            <a:ext cx="6602968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Chromosomes duplicated during S phase now separate with mathematical precision, ensuring genetic continuity across generations of cells.</a:t>
            </a:r>
            <a:endParaRPr lang="en-US" dirty="0"/>
          </a:p>
        </p:txBody>
      </p:sp>
      <p:pic>
        <p:nvPicPr>
          <p:cNvPr id="4100" name="Picture 4" descr="Mitosis and its Stages in Plants and Animals">
            <a:extLst>
              <a:ext uri="{FF2B5EF4-FFF2-40B4-BE49-F238E27FC236}">
                <a16:creationId xmlns:a16="http://schemas.microsoft.com/office/drawing/2014/main" id="{79837CC3-C0BA-1B0B-8161-7C30B4C4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503" y="1237205"/>
            <a:ext cx="3664079" cy="69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2677" y="4711941"/>
            <a:ext cx="7554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Foundations of Cell Biology</a:t>
            </a:r>
            <a:endParaRPr lang="en-US" sz="44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5776674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Mitosis Stages in Detail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Prophase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4951" y="2110859"/>
            <a:ext cx="5587841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Chromosomes condense into visible structures. Nuclear envelope begins to break down as spindle apparatus forms..</a:t>
            </a: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7411583" y="3563672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7043557" y="342773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151370" y="3528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2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8217344" y="3416332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Metaphase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8331278" y="3851671"/>
            <a:ext cx="5587841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Chromosomes align perfectly at the cell's equator, forming the metaphase plate. Cell checkpoint ensures proper attachments</a:t>
            </a:r>
            <a:endParaRPr lang="en-US" dirty="0"/>
          </a:p>
        </p:txBody>
      </p:sp>
      <p:sp>
        <p:nvSpPr>
          <p:cNvPr id="19" name="Shape 17"/>
          <p:cNvSpPr/>
          <p:nvPr/>
        </p:nvSpPr>
        <p:spPr>
          <a:xfrm>
            <a:off x="6515100" y="5049345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3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5340944" y="491976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Anaphase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1072634" y="530527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Sister chromatids separate simultaneously, pulled toward opposite cell poles by shortening spindle fibers.</a:t>
            </a: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7510404" y="617940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4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6804660" y="607528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Telophase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8217344" y="6482881"/>
            <a:ext cx="5587841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Nuclear envelopes reform around each set of chromosomes. Cytokinesis begins, physically dividing the cell.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24D3F5-D809-71EA-03B4-54BD618F4826}"/>
              </a:ext>
            </a:extLst>
          </p:cNvPr>
          <p:cNvSpPr txBox="1"/>
          <p:nvPr/>
        </p:nvSpPr>
        <p:spPr>
          <a:xfrm>
            <a:off x="144059" y="7669292"/>
            <a:ext cx="5587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https://www.youtube.com/watch?v=5bq1To_RKEo</a:t>
            </a:r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1647" y="4118907"/>
            <a:ext cx="13047107" cy="141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Meiosis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1647" y="5202793"/>
            <a:ext cx="4198263" cy="2404229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5366" y="5436513"/>
            <a:ext cx="3456742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Two Sequential Divisions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5366" y="5925502"/>
            <a:ext cx="3730823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Meiosis I reduces chromosome number by half, while Meiosis II separates sister chromatids like mitosis.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009" y="5202793"/>
            <a:ext cx="4198263" cy="2404229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49729" y="5436513"/>
            <a:ext cx="3395782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Genetic Diversity Engine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9729" y="5925502"/>
            <a:ext cx="3730823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Crossing over during Prophase I shuffles genetic material, creating unique combinations in every gamete.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372" y="5202793"/>
            <a:ext cx="4198263" cy="2404229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4091" y="5436513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Maintaining Balance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091" y="5925502"/>
            <a:ext cx="3730823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diploid (2n) cells to haploid (n) gametes, ensuring chromosome number stays constant across generations.</a:t>
            </a:r>
            <a:endParaRPr lang="en-US" sz="1750" dirty="0"/>
          </a:p>
        </p:txBody>
      </p:sp>
      <p:pic>
        <p:nvPicPr>
          <p:cNvPr id="2050" name="Picture 2" descr="2+ Thousand Cell Division Meiosis Royalty-Free Images, Stock Photos &amp;  Pictures | Shutterstock">
            <a:extLst>
              <a:ext uri="{FF2B5EF4-FFF2-40B4-BE49-F238E27FC236}">
                <a16:creationId xmlns:a16="http://schemas.microsoft.com/office/drawing/2014/main" id="{4B60B6D6-11F6-77BD-A17D-663B88BC0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158" y="622578"/>
            <a:ext cx="8437344" cy="316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27866D-DAF1-A0CB-59F0-4B49426C0100}"/>
              </a:ext>
            </a:extLst>
          </p:cNvPr>
          <p:cNvSpPr txBox="1"/>
          <p:nvPr/>
        </p:nvSpPr>
        <p:spPr>
          <a:xfrm>
            <a:off x="3863230" y="774263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https://www.youtube.com/watch?v=kQu6Yfrr6j0&amp;t=20s</a:t>
            </a:r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55F66-FB42-B4FF-DA42-020F1D64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73" y="1027789"/>
            <a:ext cx="11496454" cy="61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8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9966"/>
            <a:ext cx="10881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Meiosis I vs. Meiosis II: Key Differences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5720"/>
            <a:ext cx="45724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Meiosis I: The Reduction Division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86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Homologous chromosome pairs separate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290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Crossing over creates genetic recombination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712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in two haploid cells with duplicated chromosomes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6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Often called "reduction division"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905720"/>
            <a:ext cx="4755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Meiosis II: The Separation Division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486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Sister chromatids separate (similar to mitosis)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9290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crossing over occurs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12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in four unique haploid gametes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134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Completes the meiotic process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8737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end result: four genetically unique haploid cells (sperm or eggs) ready for fertilization, each carrying a shuffled deck of genetic possibilities.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tosis vs Meiosis: 14 Main Differences Along With Similarities">
            <a:extLst>
              <a:ext uri="{FF2B5EF4-FFF2-40B4-BE49-F238E27FC236}">
                <a16:creationId xmlns:a16="http://schemas.microsoft.com/office/drawing/2014/main" id="{CE79212D-F630-A055-0720-FFF9084B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68" y="670030"/>
            <a:ext cx="9015064" cy="713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6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Genetic Shuffling: The Source of Diversity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Crossing over transforms inherited chromosomes into unique combinations, ensuring no two gametes are genetically identical - the foundation of biological diversity.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07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Meiosis Matters: From Fertilization to Evolution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7198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06641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Chromosome Number Stability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451390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Meiosis ensures that when gametes fuse during fertilization, the species' chromosome number remains constant generation after generation.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264229" y="3460671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DFDFE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7198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3606641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Evolutionary Advantage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315301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Genetic variation from crossing over and independent assortment provides raw material for natural selection and species adaptation.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71982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36066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Clinical Significance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097060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Meiotic errors lead to aneuploidy (abnormal chromosome numbers), causing conditions like Down syndrome, Turner syndrome, and Klinefelter syndrome.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433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Cell Differentiation – From One to Many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532816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a single fertilized egg emerges the magnificent complexity of multicellular life, where identical genetic blueprints create vastly different cellular specialists.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1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6910507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Cell Differentiation?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11518" y="4511516"/>
            <a:ext cx="32560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 Expression Changes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genes are turned on and off in response to developmental signals and environmental cues.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416760" y="4511516"/>
            <a:ext cx="30487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Structural Specialization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Cells develop unique shapes, organelles, and features suited to their specific functions.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11518" y="6426994"/>
            <a:ext cx="29627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Functional Commitment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Cells acquire specialized abilities while often losing the capacity to perform other functions.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416760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Tissue Formation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686645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Differentiated cells organize into tissues, organs, and organ systems with coordinated functions.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8332232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Differentiation and the Cell Cycle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739979"/>
            <a:ext cx="260377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G0 Exit Strategy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7234" y="2272308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specialized cells exit the cell cycle permanently into G0 phase: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7234" y="2791658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Neurons: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Focus energy on complex signaling rather than division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7234" y="3196709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Cardiac muscle: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Optimized for continuous contraction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7234" y="3601760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Lens cells: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Maintain transparency by avoiding division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7234" y="4141946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Stem Cell Balance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27234" y="4674275"/>
            <a:ext cx="7702748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Stem cells maintain the remarkable ability to both divide and differentiate, serving as the body's repair system throughout life.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70" y="1765935"/>
            <a:ext cx="4966097" cy="496609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44570" y="6965752"/>
            <a:ext cx="4966097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delicate balance between cell proliferation and specialization determines tissue health and regenerative capacity.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14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596" y="3344466"/>
            <a:ext cx="6356628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Birth of Cell Theory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299960" y="4358759"/>
            <a:ext cx="30480" cy="3268980"/>
          </a:xfrm>
          <a:prstGeom prst="roundRect">
            <a:avLst>
              <a:gd name="adj" fmla="val 302205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441043" y="4590217"/>
            <a:ext cx="657939" cy="30480"/>
          </a:xfrm>
          <a:prstGeom prst="roundRect">
            <a:avLst>
              <a:gd name="adj" fmla="val 302205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068503" y="4358759"/>
            <a:ext cx="493395" cy="49339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150715" y="4399895"/>
            <a:ext cx="328970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816543" y="4434126"/>
            <a:ext cx="340209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1665: The First Discovery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7596" y="4908352"/>
            <a:ext cx="5451038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Robert Hooke peered through a primitive microscope at cork and discovered tiny compartments he called "cells" - the first glimpse into life's building blocks.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31418" y="5906095"/>
            <a:ext cx="657939" cy="30480"/>
          </a:xfrm>
          <a:prstGeom prst="roundRect">
            <a:avLst>
              <a:gd name="adj" fmla="val 302205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068503" y="5674638"/>
            <a:ext cx="493395" cy="49339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150715" y="5715774"/>
            <a:ext cx="328970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411766" y="5750004"/>
            <a:ext cx="278499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Cell Theory Emerges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411766" y="6224230"/>
            <a:ext cx="5451038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Scientists Schwann, Schleiden, and Virchow established three fundamental principles: all living things are made of cells, cells are life's basic unit, and all cells come from pre-existing cells.</a:t>
            </a:r>
            <a:endParaRPr 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95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Impact: Cell Division and Differentiation in Medicine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20722"/>
            <a:ext cx="4196358" cy="4259342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8224" y="31551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303984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062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Cancer Research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55283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how cell cycle checkpoints fail helps develop targeted therapies that restore normal growth control.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614052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p53 pathway restoration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658272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Checkpoint inhibitor drugs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920722"/>
            <a:ext cx="4196358" cy="4259342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451396" y="31551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303984"/>
            <a:ext cx="306110" cy="38266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1396" y="4062413"/>
            <a:ext cx="3178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Regenerative Medicine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51396" y="455283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Harnessing stem cell differentiation to repair damaged tissues and organs offers hope for previously incurable conditions.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51396" y="614052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Heart muscle regeneration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51396" y="658272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Spinal cord injury treatment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2920722"/>
            <a:ext cx="4196358" cy="4259342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9874568" y="31551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303984"/>
            <a:ext cx="306110" cy="38266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74568" y="4062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Fertility &amp; Genetics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74568" y="455283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Knowledge of meiosis enables treatments for infertility and genetic counseling for hereditary conditions.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74568" y="614052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IVF improvements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74568" y="658272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Preimplantation diagnosis</a:t>
            </a: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13055918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Summary: The Cycle of Life at the Cellular Level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68673" y="3975854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Orderly Growth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7241" y="4462224"/>
            <a:ext cx="3793331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Cell cycle checkpoints ensure genetic fidelity through precise timing and quality control.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391" y="2474000"/>
            <a:ext cx="4569500" cy="456950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420" y="4548366"/>
            <a:ext cx="336471" cy="4206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313" y="2749034"/>
            <a:ext cx="304788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Dual Division Systems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313" y="3235404"/>
            <a:ext cx="3905845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Mitosis creates identical cells for growth, while meiosis generates genetic diversity for reproduction.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391" y="2474000"/>
            <a:ext cx="4569500" cy="456950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410" y="3163312"/>
            <a:ext cx="336471" cy="4206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313" y="5202555"/>
            <a:ext cx="305978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Cellular Specialization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313" y="5688925"/>
            <a:ext cx="3905845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Differentiation transforms generic cells into the specialized building blocks that create complex life.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0391" y="2474000"/>
            <a:ext cx="4569500" cy="456950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410" y="5975449"/>
            <a:ext cx="336471" cy="33647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87241" y="7296507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Together, these processes form the foundation of all multicellular life, from development through aging and regeneration.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157" y="416957"/>
            <a:ext cx="8086487" cy="2832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Journey Continues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015157" y="3476268"/>
            <a:ext cx="5074801" cy="472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Exploring the Cell's Secrets</a:t>
            </a:r>
            <a:endParaRPr lang="en-US" sz="2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157" y="4174927"/>
            <a:ext cx="453152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19280" y="4325898"/>
            <a:ext cx="264378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Advancing Medical Frontiers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619280" y="4652486"/>
            <a:ext cx="7482364" cy="483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Revolutionary discoveries in cell biology continue opening doors to breakthrough therapies for cancer, aging, and genetic diseases.</a:t>
            </a:r>
            <a:endParaRPr lang="en-US" sz="11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732" y="5437822"/>
            <a:ext cx="453152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45856" y="5588794"/>
            <a:ext cx="188845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Conquering Disease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6845856" y="5915382"/>
            <a:ext cx="7255788" cy="483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understanding of cell division and differentiation provides the foundation for combating humanity's greatest health challenges.</a:t>
            </a:r>
            <a:endParaRPr lang="en-US" sz="11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308" y="6700718"/>
            <a:ext cx="453152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72432" y="6851690"/>
            <a:ext cx="1888450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Writing Life's Story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7072432" y="7178278"/>
            <a:ext cx="7029212" cy="483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cellular division, every moment of differentiation, writes another chapter in the magnificent book of life itself.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 Cell?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744" cy="3136702"/>
          </a:xfrm>
          <a:prstGeom prst="roundRect">
            <a:avLst>
              <a:gd name="adj" fmla="val 3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Microscopic Scale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839760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smallest unit of life, invisible to the naked eye, measuring just 1-100 micrometers - smaller than the width of human hair.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782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Life's Functions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283976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cell performs all essential life processes: growing, reproducing, converting nutrients to energy, and responding to environment.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842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Incredible Diversity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20327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spherical bacteria to elongated nerve cells, cellular shapes and functions vary dramatically across different organisms.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61420" y="4815126"/>
            <a:ext cx="7936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Two Fundamental Cell Types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65728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life on Earth falls into two major categories based on cellular organization - a distinction that shapes every aspect of biology.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298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Prokaryotic Cells: The Ancient Simplicity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96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530906" y="2274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Nucleus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2855714"/>
            <a:ext cx="29232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DNA floats freely in the cell's interior without a protective membrane boundary.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737616" y="2196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74732" y="2274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Ancient Domains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732" y="2855714"/>
            <a:ext cx="29233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 in Bacteria and Archaea - the oldest forms of life dating back 3.5 billion years.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609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530906" y="4838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Size Range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419963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Typically 1-10 µm, though some giants like </a:t>
            </a: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Thiomargarita namibiensis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reach 750 µm.</a:t>
            </a:r>
            <a:endParaRPr lang="en-US" sz="1750" dirty="0"/>
          </a:p>
        </p:txBody>
      </p:sp>
      <p:pic>
        <p:nvPicPr>
          <p:cNvPr id="5122" name="Picture 2" descr="Prokaryotes">
            <a:extLst>
              <a:ext uri="{FF2B5EF4-FFF2-40B4-BE49-F238E27FC236}">
                <a16:creationId xmlns:a16="http://schemas.microsoft.com/office/drawing/2014/main" id="{ACC7E139-506E-5497-8F52-A8AF1DA29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888" y="1601391"/>
            <a:ext cx="5569105" cy="55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3272" y="540663"/>
            <a:ext cx="7770257" cy="1226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Eukaryotic Cells: Complex and Compartmentalized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3272" y="2061567"/>
            <a:ext cx="3787021" cy="3186351"/>
          </a:xfrm>
          <a:prstGeom prst="roundRect">
            <a:avLst>
              <a:gd name="adj" fmla="val 258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377107" y="2265402"/>
            <a:ext cx="588764" cy="588764"/>
          </a:xfrm>
          <a:prstGeom prst="roundRect">
            <a:avLst>
              <a:gd name="adj" fmla="val 1552928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32" y="2427327"/>
            <a:ext cx="264914" cy="2649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77107" y="3050381"/>
            <a:ext cx="245328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Protected Nucleus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377107" y="3474839"/>
            <a:ext cx="3379351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DNA safely housed within a double-membrane nuclear envelope, allowing precise control of genetic information.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0156508" y="2061567"/>
            <a:ext cx="3787021" cy="3186351"/>
          </a:xfrm>
          <a:prstGeom prst="roundRect">
            <a:avLst>
              <a:gd name="adj" fmla="val 258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10360343" y="2265402"/>
            <a:ext cx="588764" cy="588764"/>
          </a:xfrm>
          <a:prstGeom prst="roundRect">
            <a:avLst>
              <a:gd name="adj" fmla="val 1552928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2268" y="2427327"/>
            <a:ext cx="264914" cy="2649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0343" y="3050381"/>
            <a:ext cx="273724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Specialized Organelles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360343" y="3474839"/>
            <a:ext cx="3379351" cy="1569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membrane-bound compartments including mitochondria, endoplasmic reticulum, and Golgi apparatus enable specialized functions.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173272" y="5444133"/>
            <a:ext cx="7770257" cy="2244804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377107" y="5647968"/>
            <a:ext cx="588764" cy="588764"/>
          </a:xfrm>
          <a:prstGeom prst="roundRect">
            <a:avLst>
              <a:gd name="adj" fmla="val 1552928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032" y="5809893"/>
            <a:ext cx="264914" cy="2649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77107" y="6432947"/>
            <a:ext cx="245328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Diverse Kingdoms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377107" y="6857405"/>
            <a:ext cx="7362587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 in plants, animals, fungi, and protists - the foundation of complex multicellular life.</a:t>
            </a:r>
            <a:endParaRPr lang="en-US" sz="1500" dirty="0"/>
          </a:p>
        </p:txBody>
      </p:sp>
      <p:pic>
        <p:nvPicPr>
          <p:cNvPr id="6146" name="Picture 2" descr="Flexi answers - Is a eukaryotic cell more complex than a prokaryotic cell?  | CK-12 Foundation">
            <a:extLst>
              <a:ext uri="{FF2B5EF4-FFF2-40B4-BE49-F238E27FC236}">
                <a16:creationId xmlns:a16="http://schemas.microsoft.com/office/drawing/2014/main" id="{1E1FF3E6-F49C-2F29-2884-3B5438AF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50" y="2513350"/>
            <a:ext cx="533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5660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Cellular Architecture Comparison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323749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Prokaryotic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404098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efficient design with essential components freely mixed in cytoplasm.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93600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Eukaryotic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71083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Compartmentalized architecture enabling specialized functions and complex processes.</a:t>
            </a:r>
            <a:endParaRPr lang="en-US" sz="1750" dirty="0"/>
          </a:p>
        </p:txBody>
      </p:sp>
      <p:pic>
        <p:nvPicPr>
          <p:cNvPr id="8194" name="Picture 2" descr="Prokaryotes vs. Eukaryotes: Definition and Characteristics">
            <a:extLst>
              <a:ext uri="{FF2B5EF4-FFF2-40B4-BE49-F238E27FC236}">
                <a16:creationId xmlns:a16="http://schemas.microsoft.com/office/drawing/2014/main" id="{FC92A872-8BDB-653B-BB13-3E108F03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62" y="409099"/>
            <a:ext cx="5752314" cy="370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rokaryotic and Eukaryotic Cells: Structure and Discrete Features">
            <a:extLst>
              <a:ext uri="{FF2B5EF4-FFF2-40B4-BE49-F238E27FC236}">
                <a16:creationId xmlns:a16="http://schemas.microsoft.com/office/drawing/2014/main" id="{9EB41C37-3433-EC56-94DA-C20B402A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62" y="4200517"/>
            <a:ext cx="5414403" cy="376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4633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Organelles and Their Functions in Eukaryotic Cells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6144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organelle serves as a specialized factory, working together to maintain the complex machinery of life.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1751</Words>
  <Application>Microsoft Office PowerPoint</Application>
  <PresentationFormat>Custom</PresentationFormat>
  <Paragraphs>237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vaishnavishedge97@gmail.com</cp:lastModifiedBy>
  <cp:revision>17</cp:revision>
  <dcterms:created xsi:type="dcterms:W3CDTF">2025-09-28T09:17:36Z</dcterms:created>
  <dcterms:modified xsi:type="dcterms:W3CDTF">2025-10-29T02:15:10Z</dcterms:modified>
</cp:coreProperties>
</file>